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81"/>
  </p:normalViewPr>
  <p:slideViewPr>
    <p:cSldViewPr snapToGrid="0" snapToObjects="1">
      <p:cViewPr varScale="1">
        <p:scale>
          <a:sx n="154" d="100"/>
          <a:sy n="154" d="100"/>
        </p:scale>
        <p:origin x="7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f4f69e152_1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f4f69e152_1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c1c2557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c1c2557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Primary goal of the “Cloud Native Development” track is to introduce the audience to Spring Boot. 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fd3cb681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fd3cb681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4fd3cb681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4fd3cb681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4fd3cb6815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4fd3cb6815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Primary goal of the “Cloud Native Development” track is to introduce the audience to Spring Boot. 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4fd3cb6815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4fd3cb6815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4fd3cb6815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4fd3cb6815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4fd3cb681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4fd3cb681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f4f69e152_1_20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f4f69e152_1_20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 – Title">
  <p:cSld name="Divider">
    <p:bg>
      <p:bgPr>
        <a:solidFill>
          <a:schemeClr val="lt2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IMG_0276.jpg"/>
          <p:cNvPicPr preferRelativeResize="0"/>
          <p:nvPr/>
        </p:nvPicPr>
        <p:blipFill rotWithShape="1">
          <a:blip r:embed="rId2">
            <a:alphaModFix/>
          </a:blip>
          <a:srcRect l="-1871" t="8284" r="9671" b="8284"/>
          <a:stretch/>
        </p:blipFill>
        <p:spPr>
          <a:xfrm>
            <a:off x="614426" y="0"/>
            <a:ext cx="85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509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" name="Google Shape;9;p2"/>
          <p:cNvCxnSpPr/>
          <p:nvPr/>
        </p:nvCxnSpPr>
        <p:spPr>
          <a:xfrm>
            <a:off x="633275" y="3110100"/>
            <a:ext cx="7389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523203" y="1737025"/>
            <a:ext cx="6158400" cy="11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 txBox="1"/>
          <p:nvPr/>
        </p:nvSpPr>
        <p:spPr>
          <a:xfrm>
            <a:off x="5133546" y="4782050"/>
            <a:ext cx="3926100" cy="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 Version 1.0</a:t>
            </a: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2" name="Google Shape;12;p2"/>
          <p:cNvGrpSpPr/>
          <p:nvPr/>
        </p:nvGrpSpPr>
        <p:grpSpPr>
          <a:xfrm>
            <a:off x="634507" y="819388"/>
            <a:ext cx="1337013" cy="313170"/>
            <a:chOff x="1841475" y="2392725"/>
            <a:chExt cx="3928925" cy="920275"/>
          </a:xfrm>
        </p:grpSpPr>
        <p:sp>
          <p:nvSpPr>
            <p:cNvPr id="13" name="Google Shape;13;p2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– Split">
  <p:cSld name="CUSTOM_8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Google Shape;119;p11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0" name="Google Shape;120;p11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21" name="Google Shape;121;p11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1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1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1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1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11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30" name="Google Shape;130;p11"/>
          <p:cNvCxnSpPr/>
          <p:nvPr/>
        </p:nvCxnSpPr>
        <p:spPr>
          <a:xfrm rot="10800000">
            <a:off x="4572000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1" name="Google Shape;131;p11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41121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11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32" name="Google Shape;132;p11"/>
          <p:cNvSpPr txBox="1">
            <a:spLocks noGrp="1"/>
          </p:cNvSpPr>
          <p:nvPr>
            <p:ph type="body" idx="2"/>
          </p:nvPr>
        </p:nvSpPr>
        <p:spPr>
          <a:xfrm>
            <a:off x="4750000" y="900400"/>
            <a:ext cx="41121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11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– Split w/ Image">
  <p:cSld name="CUSTOM_8_2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2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Cover w/ Image</a:t>
            </a:r>
            <a:endParaRPr sz="10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35" name="Google Shape;135;p12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" name="Google Shape;136;p12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37" name="Google Shape;137;p12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2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2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2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2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2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2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2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12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42813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2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42546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302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– Columns">
  <p:cSld name="CUSTOM_8_1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p13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49" name="Google Shape;149;p13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13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58" name="Google Shape;158;p13"/>
          <p:cNvCxnSpPr/>
          <p:nvPr/>
        </p:nvCxnSpPr>
        <p:spPr>
          <a:xfrm rot="10800000">
            <a:off x="60813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9" name="Google Shape;159;p13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" name="Google Shape;160;p13"/>
          <p:cNvCxnSpPr/>
          <p:nvPr/>
        </p:nvCxnSpPr>
        <p:spPr>
          <a:xfrm rot="10800000">
            <a:off x="30678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1" name="Google Shape;161;p13"/>
          <p:cNvCxnSpPr/>
          <p:nvPr/>
        </p:nvCxnSpPr>
        <p:spPr>
          <a:xfrm>
            <a:off x="30678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2" name="Google Shape;162;p13"/>
          <p:cNvSpPr txBox="1"/>
          <p:nvPr/>
        </p:nvSpPr>
        <p:spPr>
          <a:xfrm>
            <a:off x="19247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sz="11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3" name="Google Shape;163;p13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body" idx="2"/>
          </p:nvPr>
        </p:nvSpPr>
        <p:spPr>
          <a:xfrm>
            <a:off x="3207300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body" idx="3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votal-midnight-theme" type="title">
  <p:cSld name="TITLE">
    <p:bg>
      <p:bgPr>
        <a:solidFill>
          <a:srgbClr val="042C45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5E5CF"/>
              </a:buClr>
              <a:buSzPts val="5200"/>
              <a:buFont typeface="Proxima Nova"/>
              <a:buChar char="●"/>
              <a:defRPr sz="5200">
                <a:solidFill>
                  <a:srgbClr val="35E5C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>
            <a:endParaRPr/>
          </a:p>
        </p:txBody>
      </p:sp>
      <p:sp>
        <p:nvSpPr>
          <p:cNvPr id="168" name="Google Shape;168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E5CF"/>
              </a:buClr>
              <a:buSzPts val="2800"/>
              <a:buFont typeface="Proxima Nova"/>
              <a:buNone/>
              <a:defRPr sz="2800">
                <a:solidFill>
                  <a:srgbClr val="35E5C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1" name="Google Shape;171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– Divider">
  <p:cSld name="Divider_1">
    <p:bg>
      <p:bgPr>
        <a:solidFill>
          <a:schemeClr val="lt2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668800" y="2365150"/>
            <a:ext cx="7796700" cy="17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roxima Nova"/>
              <a:buNone/>
              <a:defRPr sz="40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25" name="Google Shape;25;p3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3" name="Google Shape;33;p3"/>
          <p:cNvCxnSpPr/>
          <p:nvPr/>
        </p:nvCxnSpPr>
        <p:spPr>
          <a:xfrm rot="10800000">
            <a:off x="4309650" y="2255484"/>
            <a:ext cx="5247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Google Shape;34;p3"/>
          <p:cNvSpPr txBox="1">
            <a:spLocks noGrp="1"/>
          </p:cNvSpPr>
          <p:nvPr>
            <p:ph type="subTitle" idx="1"/>
          </p:nvPr>
        </p:nvSpPr>
        <p:spPr>
          <a:xfrm>
            <a:off x="1740900" y="1801250"/>
            <a:ext cx="56622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– Intro">
  <p:cSld name="Intro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/>
          <p:nvPr/>
        </p:nvSpPr>
        <p:spPr>
          <a:xfrm>
            <a:off x="0" y="0"/>
            <a:ext cx="3066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4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sz="25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9pPr>
          </a:lstStyle>
          <a:p>
            <a:endParaRPr/>
          </a:p>
        </p:txBody>
      </p:sp>
      <p:cxnSp>
        <p:nvCxnSpPr>
          <p:cNvPr id="38" name="Google Shape;38;p4"/>
          <p:cNvCxnSpPr/>
          <p:nvPr/>
        </p:nvCxnSpPr>
        <p:spPr>
          <a:xfrm>
            <a:off x="3066005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9" name="Google Shape;39;p4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40" name="Google Shape;40;p4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8" name="Google Shape;48;p4"/>
          <p:cNvCxnSpPr/>
          <p:nvPr/>
        </p:nvCxnSpPr>
        <p:spPr>
          <a:xfrm rot="10800000">
            <a:off x="295728" y="2131916"/>
            <a:ext cx="524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4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5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"/>
          <p:cNvSpPr txBox="1">
            <a:spLocks noGrp="1"/>
          </p:cNvSpPr>
          <p:nvPr>
            <p:ph type="body" idx="2"/>
          </p:nvPr>
        </p:nvSpPr>
        <p:spPr>
          <a:xfrm>
            <a:off x="3810675" y="549625"/>
            <a:ext cx="5047200" cy="41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30200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 – 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– Standard">
  <p:cSld name="Title Slid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54" name="Google Shape;54;p6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55" name="Google Shape;55;p6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6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6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915400" y="900400"/>
            <a:ext cx="73332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 – Diagram Box">
  <p:cSld name="Title Slide_4">
    <p:bg>
      <p:bgPr>
        <a:solidFill>
          <a:srgbClr val="F3F3F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66" name="Google Shape;66;p7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67" name="Google Shape;67;p7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7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7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7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7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7"/>
          <p:cNvSpPr/>
          <p:nvPr/>
        </p:nvSpPr>
        <p:spPr>
          <a:xfrm>
            <a:off x="285750" y="907200"/>
            <a:ext cx="8569800" cy="3762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6" name="Google Shape;76;p7"/>
          <p:cNvCxnSpPr/>
          <p:nvPr/>
        </p:nvCxnSpPr>
        <p:spPr>
          <a:xfrm>
            <a:off x="8855561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" name="Google Shape;77;p7"/>
          <p:cNvCxnSpPr/>
          <p:nvPr/>
        </p:nvCxnSpPr>
        <p:spPr>
          <a:xfrm>
            <a:off x="28753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" name="Google Shape;78;p7"/>
          <p:cNvCxnSpPr/>
          <p:nvPr/>
        </p:nvCxnSpPr>
        <p:spPr>
          <a:xfrm rot="10800000">
            <a:off x="-228600" y="923925"/>
            <a:ext cx="114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" name="Google Shape;79;p7"/>
          <p:cNvCxnSpPr/>
          <p:nvPr/>
        </p:nvCxnSpPr>
        <p:spPr>
          <a:xfrm rot="10800000">
            <a:off x="-228600" y="4669500"/>
            <a:ext cx="114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 – Design Grid">
  <p:cSld name="Title Slide_3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8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8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83" name="Google Shape;83;p8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84" name="Google Shape;84;p8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 – Night Mode">
  <p:cSld name="Title Slide_2">
    <p:bg>
      <p:bgPr>
        <a:solidFill>
          <a:schemeClr val="dk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9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94" name="Google Shape;94;p9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95" name="Google Shape;95;p9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9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9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– Sidebar">
  <p:cSld name="CUSTOM_5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4" name="Google Shape;104;p10"/>
          <p:cNvCxnSpPr/>
          <p:nvPr/>
        </p:nvCxnSpPr>
        <p:spPr>
          <a:xfrm rot="10800000">
            <a:off x="60813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5" name="Google Shape;105;p10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06" name="Google Shape;106;p10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07" name="Google Shape;107;p10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0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0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0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0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0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0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0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" name="Google Shape;115;p10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6" name="Google Shape;116;p10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56187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17" name="Google Shape;117;p10"/>
          <p:cNvSpPr txBox="1">
            <a:spLocks noGrp="1"/>
          </p:cNvSpPr>
          <p:nvPr>
            <p:ph type="body" idx="2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1150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6"/>
          <p:cNvSpPr txBox="1">
            <a:spLocks noGrp="1"/>
          </p:cNvSpPr>
          <p:nvPr>
            <p:ph type="subTitle" idx="1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February 2019</a:t>
            </a:r>
            <a:endParaRPr/>
          </a:p>
        </p:txBody>
      </p:sp>
      <p:sp>
        <p:nvSpPr>
          <p:cNvPr id="178" name="Google Shape;178;p16"/>
          <p:cNvSpPr txBox="1">
            <a:spLocks noGrp="1"/>
          </p:cNvSpPr>
          <p:nvPr>
            <p:ph type="title"/>
          </p:nvPr>
        </p:nvSpPr>
        <p:spPr>
          <a:xfrm>
            <a:off x="523200" y="1737025"/>
            <a:ext cx="6643200" cy="119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Persistence w/ Spring Data</a:t>
            </a:r>
            <a:endParaRPr b="0"/>
          </a:p>
        </p:txBody>
      </p:sp>
      <p:sp>
        <p:nvSpPr>
          <p:cNvPr id="179" name="Google Shape;179;p16"/>
          <p:cNvSpPr/>
          <p:nvPr/>
        </p:nvSpPr>
        <p:spPr>
          <a:xfrm>
            <a:off x="7102094" y="1683819"/>
            <a:ext cx="1124700" cy="1124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3072" y="62383"/>
                </a:moveTo>
                <a:lnTo>
                  <a:pt x="113088" y="62411"/>
                </a:lnTo>
                <a:lnTo>
                  <a:pt x="61272" y="89683"/>
                </a:lnTo>
                <a:lnTo>
                  <a:pt x="61255" y="89655"/>
                </a:lnTo>
                <a:cubicBezTo>
                  <a:pt x="60872" y="89855"/>
                  <a:pt x="60461" y="90000"/>
                  <a:pt x="60000" y="90000"/>
                </a:cubicBezTo>
                <a:cubicBezTo>
                  <a:pt x="59538" y="90000"/>
                  <a:pt x="59127" y="89855"/>
                  <a:pt x="58744" y="89655"/>
                </a:cubicBezTo>
                <a:lnTo>
                  <a:pt x="58727" y="89683"/>
                </a:lnTo>
                <a:lnTo>
                  <a:pt x="6911" y="62411"/>
                </a:lnTo>
                <a:lnTo>
                  <a:pt x="6927" y="62383"/>
                </a:lnTo>
                <a:cubicBezTo>
                  <a:pt x="6061" y="61927"/>
                  <a:pt x="5455" y="61044"/>
                  <a:pt x="5455" y="60000"/>
                </a:cubicBezTo>
                <a:cubicBezTo>
                  <a:pt x="5455" y="58955"/>
                  <a:pt x="6061" y="58072"/>
                  <a:pt x="6927" y="57616"/>
                </a:cubicBezTo>
                <a:lnTo>
                  <a:pt x="6911" y="57588"/>
                </a:lnTo>
                <a:lnTo>
                  <a:pt x="19788" y="50811"/>
                </a:lnTo>
                <a:lnTo>
                  <a:pt x="56183" y="69966"/>
                </a:lnTo>
                <a:lnTo>
                  <a:pt x="56205" y="69933"/>
                </a:lnTo>
                <a:cubicBezTo>
                  <a:pt x="57344" y="70538"/>
                  <a:pt x="58622" y="70911"/>
                  <a:pt x="60000" y="70911"/>
                </a:cubicBezTo>
                <a:cubicBezTo>
                  <a:pt x="61377" y="70911"/>
                  <a:pt x="62655" y="70538"/>
                  <a:pt x="63794" y="69933"/>
                </a:cubicBezTo>
                <a:lnTo>
                  <a:pt x="63811" y="69966"/>
                </a:lnTo>
                <a:lnTo>
                  <a:pt x="100211" y="50811"/>
                </a:lnTo>
                <a:lnTo>
                  <a:pt x="113088" y="57588"/>
                </a:lnTo>
                <a:lnTo>
                  <a:pt x="113072" y="57616"/>
                </a:lnTo>
                <a:cubicBezTo>
                  <a:pt x="113938" y="58072"/>
                  <a:pt x="114544" y="58955"/>
                  <a:pt x="114544" y="60000"/>
                </a:cubicBezTo>
                <a:cubicBezTo>
                  <a:pt x="114544" y="61044"/>
                  <a:pt x="113938" y="61927"/>
                  <a:pt x="113072" y="62383"/>
                </a:cubicBezTo>
                <a:moveTo>
                  <a:pt x="113088" y="82133"/>
                </a:moveTo>
                <a:lnTo>
                  <a:pt x="113072" y="82166"/>
                </a:lnTo>
                <a:cubicBezTo>
                  <a:pt x="113938" y="82622"/>
                  <a:pt x="114544" y="83500"/>
                  <a:pt x="114544" y="84544"/>
                </a:cubicBezTo>
                <a:cubicBezTo>
                  <a:pt x="114544" y="85594"/>
                  <a:pt x="113938" y="86472"/>
                  <a:pt x="113072" y="86927"/>
                </a:cubicBezTo>
                <a:lnTo>
                  <a:pt x="113088" y="86961"/>
                </a:lnTo>
                <a:lnTo>
                  <a:pt x="61272" y="114233"/>
                </a:lnTo>
                <a:lnTo>
                  <a:pt x="61255" y="114200"/>
                </a:lnTo>
                <a:cubicBezTo>
                  <a:pt x="60872" y="114400"/>
                  <a:pt x="60461" y="114544"/>
                  <a:pt x="60000" y="114544"/>
                </a:cubicBezTo>
                <a:cubicBezTo>
                  <a:pt x="59538" y="114544"/>
                  <a:pt x="59127" y="114400"/>
                  <a:pt x="58744" y="114200"/>
                </a:cubicBezTo>
                <a:lnTo>
                  <a:pt x="58727" y="114233"/>
                </a:lnTo>
                <a:lnTo>
                  <a:pt x="6911" y="86961"/>
                </a:lnTo>
                <a:lnTo>
                  <a:pt x="6927" y="86927"/>
                </a:lnTo>
                <a:cubicBezTo>
                  <a:pt x="6061" y="86472"/>
                  <a:pt x="5455" y="85594"/>
                  <a:pt x="5455" y="84544"/>
                </a:cubicBezTo>
                <a:cubicBezTo>
                  <a:pt x="5455" y="83500"/>
                  <a:pt x="6061" y="82622"/>
                  <a:pt x="6927" y="82166"/>
                </a:cubicBezTo>
                <a:lnTo>
                  <a:pt x="6911" y="82133"/>
                </a:lnTo>
                <a:lnTo>
                  <a:pt x="19788" y="75355"/>
                </a:lnTo>
                <a:lnTo>
                  <a:pt x="56183" y="94511"/>
                </a:lnTo>
                <a:lnTo>
                  <a:pt x="56205" y="94477"/>
                </a:lnTo>
                <a:cubicBezTo>
                  <a:pt x="57344" y="95083"/>
                  <a:pt x="58622" y="95455"/>
                  <a:pt x="60000" y="95455"/>
                </a:cubicBezTo>
                <a:cubicBezTo>
                  <a:pt x="61377" y="95455"/>
                  <a:pt x="62655" y="95083"/>
                  <a:pt x="63794" y="94477"/>
                </a:cubicBezTo>
                <a:lnTo>
                  <a:pt x="63811" y="94511"/>
                </a:lnTo>
                <a:lnTo>
                  <a:pt x="100211" y="75355"/>
                </a:lnTo>
                <a:cubicBezTo>
                  <a:pt x="100211" y="75355"/>
                  <a:pt x="113088" y="82133"/>
                  <a:pt x="113088" y="82133"/>
                </a:cubicBezTo>
                <a:close/>
                <a:moveTo>
                  <a:pt x="6911" y="37866"/>
                </a:moveTo>
                <a:lnTo>
                  <a:pt x="6927" y="37838"/>
                </a:lnTo>
                <a:cubicBezTo>
                  <a:pt x="6061" y="37377"/>
                  <a:pt x="5455" y="36500"/>
                  <a:pt x="5455" y="35455"/>
                </a:cubicBezTo>
                <a:cubicBezTo>
                  <a:pt x="5455" y="34411"/>
                  <a:pt x="6061" y="33527"/>
                  <a:pt x="6927" y="33072"/>
                </a:cubicBezTo>
                <a:lnTo>
                  <a:pt x="6911" y="33038"/>
                </a:lnTo>
                <a:lnTo>
                  <a:pt x="58727" y="5766"/>
                </a:lnTo>
                <a:lnTo>
                  <a:pt x="58744" y="5800"/>
                </a:lnTo>
                <a:cubicBezTo>
                  <a:pt x="59127" y="5600"/>
                  <a:pt x="59538" y="5455"/>
                  <a:pt x="60000" y="5455"/>
                </a:cubicBezTo>
                <a:cubicBezTo>
                  <a:pt x="60461" y="5455"/>
                  <a:pt x="60872" y="5600"/>
                  <a:pt x="61255" y="5800"/>
                </a:cubicBezTo>
                <a:lnTo>
                  <a:pt x="61272" y="5766"/>
                </a:lnTo>
                <a:lnTo>
                  <a:pt x="113088" y="33038"/>
                </a:lnTo>
                <a:lnTo>
                  <a:pt x="113072" y="33072"/>
                </a:lnTo>
                <a:cubicBezTo>
                  <a:pt x="113938" y="33527"/>
                  <a:pt x="114544" y="34411"/>
                  <a:pt x="114544" y="35455"/>
                </a:cubicBezTo>
                <a:cubicBezTo>
                  <a:pt x="114544" y="36500"/>
                  <a:pt x="113938" y="37377"/>
                  <a:pt x="113072" y="37838"/>
                </a:cubicBezTo>
                <a:lnTo>
                  <a:pt x="113088" y="37866"/>
                </a:lnTo>
                <a:lnTo>
                  <a:pt x="61272" y="65138"/>
                </a:lnTo>
                <a:lnTo>
                  <a:pt x="61255" y="65111"/>
                </a:lnTo>
                <a:cubicBezTo>
                  <a:pt x="60872" y="65311"/>
                  <a:pt x="60461" y="65455"/>
                  <a:pt x="60000" y="65455"/>
                </a:cubicBezTo>
                <a:cubicBezTo>
                  <a:pt x="59538" y="65455"/>
                  <a:pt x="59127" y="65311"/>
                  <a:pt x="58744" y="65111"/>
                </a:cubicBezTo>
                <a:lnTo>
                  <a:pt x="58727" y="65138"/>
                </a:lnTo>
                <a:cubicBezTo>
                  <a:pt x="58727" y="65138"/>
                  <a:pt x="6911" y="37866"/>
                  <a:pt x="6911" y="37866"/>
                </a:cubicBezTo>
                <a:close/>
                <a:moveTo>
                  <a:pt x="120000" y="60000"/>
                </a:moveTo>
                <a:cubicBezTo>
                  <a:pt x="120000" y="56855"/>
                  <a:pt x="118211" y="54161"/>
                  <a:pt x="115611" y="52794"/>
                </a:cubicBezTo>
                <a:lnTo>
                  <a:pt x="115627" y="52761"/>
                </a:lnTo>
                <a:lnTo>
                  <a:pt x="106066" y="47727"/>
                </a:lnTo>
                <a:lnTo>
                  <a:pt x="115627" y="42694"/>
                </a:lnTo>
                <a:lnTo>
                  <a:pt x="115611" y="42661"/>
                </a:lnTo>
                <a:cubicBezTo>
                  <a:pt x="118211" y="41294"/>
                  <a:pt x="120000" y="38600"/>
                  <a:pt x="120000" y="35455"/>
                </a:cubicBezTo>
                <a:cubicBezTo>
                  <a:pt x="120000" y="32311"/>
                  <a:pt x="118211" y="29616"/>
                  <a:pt x="115611" y="28250"/>
                </a:cubicBezTo>
                <a:lnTo>
                  <a:pt x="115627" y="28216"/>
                </a:lnTo>
                <a:lnTo>
                  <a:pt x="63811" y="944"/>
                </a:lnTo>
                <a:lnTo>
                  <a:pt x="63794" y="972"/>
                </a:lnTo>
                <a:cubicBezTo>
                  <a:pt x="62655" y="372"/>
                  <a:pt x="61377" y="0"/>
                  <a:pt x="60000" y="0"/>
                </a:cubicBezTo>
                <a:cubicBezTo>
                  <a:pt x="58622" y="0"/>
                  <a:pt x="57344" y="372"/>
                  <a:pt x="56205" y="972"/>
                </a:cubicBezTo>
                <a:lnTo>
                  <a:pt x="56183" y="944"/>
                </a:lnTo>
                <a:lnTo>
                  <a:pt x="4366" y="28216"/>
                </a:lnTo>
                <a:lnTo>
                  <a:pt x="4388" y="28250"/>
                </a:lnTo>
                <a:cubicBezTo>
                  <a:pt x="1788" y="29616"/>
                  <a:pt x="0" y="32311"/>
                  <a:pt x="0" y="35455"/>
                </a:cubicBezTo>
                <a:cubicBezTo>
                  <a:pt x="0" y="38600"/>
                  <a:pt x="1788" y="41294"/>
                  <a:pt x="4388" y="42661"/>
                </a:cubicBezTo>
                <a:lnTo>
                  <a:pt x="4366" y="42694"/>
                </a:lnTo>
                <a:lnTo>
                  <a:pt x="13933" y="47727"/>
                </a:lnTo>
                <a:lnTo>
                  <a:pt x="4366" y="52761"/>
                </a:lnTo>
                <a:lnTo>
                  <a:pt x="4388" y="52794"/>
                </a:lnTo>
                <a:cubicBezTo>
                  <a:pt x="1788" y="54161"/>
                  <a:pt x="0" y="56855"/>
                  <a:pt x="0" y="60000"/>
                </a:cubicBezTo>
                <a:cubicBezTo>
                  <a:pt x="0" y="63144"/>
                  <a:pt x="1788" y="65838"/>
                  <a:pt x="4388" y="67205"/>
                </a:cubicBezTo>
                <a:lnTo>
                  <a:pt x="4366" y="67238"/>
                </a:lnTo>
                <a:lnTo>
                  <a:pt x="13933" y="72272"/>
                </a:lnTo>
                <a:lnTo>
                  <a:pt x="4366" y="77305"/>
                </a:lnTo>
                <a:lnTo>
                  <a:pt x="4388" y="77338"/>
                </a:lnTo>
                <a:cubicBezTo>
                  <a:pt x="1788" y="78705"/>
                  <a:pt x="0" y="81400"/>
                  <a:pt x="0" y="84544"/>
                </a:cubicBezTo>
                <a:cubicBezTo>
                  <a:pt x="0" y="87688"/>
                  <a:pt x="1788" y="90383"/>
                  <a:pt x="4388" y="91750"/>
                </a:cubicBezTo>
                <a:lnTo>
                  <a:pt x="4366" y="91783"/>
                </a:lnTo>
                <a:lnTo>
                  <a:pt x="56183" y="119055"/>
                </a:lnTo>
                <a:lnTo>
                  <a:pt x="56205" y="119027"/>
                </a:lnTo>
                <a:cubicBezTo>
                  <a:pt x="57344" y="119627"/>
                  <a:pt x="58622" y="120000"/>
                  <a:pt x="60000" y="120000"/>
                </a:cubicBezTo>
                <a:cubicBezTo>
                  <a:pt x="61377" y="120000"/>
                  <a:pt x="62655" y="119627"/>
                  <a:pt x="63794" y="119027"/>
                </a:cubicBezTo>
                <a:lnTo>
                  <a:pt x="63811" y="119055"/>
                </a:lnTo>
                <a:lnTo>
                  <a:pt x="115627" y="91783"/>
                </a:lnTo>
                <a:lnTo>
                  <a:pt x="115611" y="91750"/>
                </a:lnTo>
                <a:cubicBezTo>
                  <a:pt x="118211" y="90383"/>
                  <a:pt x="120000" y="87688"/>
                  <a:pt x="120000" y="84544"/>
                </a:cubicBezTo>
                <a:cubicBezTo>
                  <a:pt x="120000" y="81400"/>
                  <a:pt x="118211" y="78705"/>
                  <a:pt x="115611" y="77338"/>
                </a:cubicBezTo>
                <a:lnTo>
                  <a:pt x="115627" y="77305"/>
                </a:lnTo>
                <a:lnTo>
                  <a:pt x="106066" y="72272"/>
                </a:lnTo>
                <a:lnTo>
                  <a:pt x="115627" y="67238"/>
                </a:lnTo>
                <a:lnTo>
                  <a:pt x="115611" y="67205"/>
                </a:lnTo>
                <a:cubicBezTo>
                  <a:pt x="118211" y="65838"/>
                  <a:pt x="120000" y="63144"/>
                  <a:pt x="120000" y="6000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4275" tIns="14275" rIns="14275" bIns="1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rgbClr val="7F7F7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7"/>
          <p:cNvSpPr txBox="1">
            <a:spLocks noGrp="1"/>
          </p:cNvSpPr>
          <p:nvPr>
            <p:ph type="body" idx="1"/>
          </p:nvPr>
        </p:nvSpPr>
        <p:spPr>
          <a:xfrm>
            <a:off x="311700" y="937325"/>
            <a:ext cx="8544000" cy="18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Provides a </a:t>
            </a:r>
            <a:r>
              <a:rPr lang="en" sz="1800" i="1" u="sng">
                <a:latin typeface="Proxima Nova"/>
                <a:ea typeface="Proxima Nova"/>
                <a:cs typeface="Proxima Nova"/>
                <a:sym typeface="Proxima Nova"/>
              </a:rPr>
              <a:t>familiar</a:t>
            </a: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 and </a:t>
            </a:r>
            <a:r>
              <a:rPr lang="en" sz="1800" i="1" u="sng">
                <a:latin typeface="Proxima Nova"/>
                <a:ea typeface="Proxima Nova"/>
                <a:cs typeface="Proxima Nova"/>
                <a:sym typeface="Proxima Nova"/>
              </a:rPr>
              <a:t>consistent</a:t>
            </a: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, Spring-based programming model for data access while still retaining the special traits of the underlying data store. 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50000"/>
              </a:lnSpc>
              <a:spcBef>
                <a:spcPts val="28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50000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It makes it </a:t>
            </a:r>
            <a:r>
              <a:rPr lang="en" sz="1800" i="1" u="sng">
                <a:latin typeface="Proxima Nova"/>
                <a:ea typeface="Proxima Nova"/>
                <a:cs typeface="Proxima Nova"/>
                <a:sym typeface="Proxima Nova"/>
              </a:rPr>
              <a:t>easy to use </a:t>
            </a: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data access technologies, relational and non-relational databases, map-reduce frameworks, and cloud-based data services.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85" name="Google Shape;185;p17"/>
          <p:cNvPicPr preferRelativeResize="0"/>
          <p:nvPr/>
        </p:nvPicPr>
        <p:blipFill rotWithShape="1">
          <a:blip r:embed="rId3">
            <a:alphaModFix/>
          </a:blip>
          <a:srcRect r="71152"/>
          <a:stretch/>
        </p:blipFill>
        <p:spPr>
          <a:xfrm>
            <a:off x="8026848" y="151275"/>
            <a:ext cx="828722" cy="8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17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latin typeface="Proxima Nova"/>
                <a:ea typeface="Proxima Nova"/>
                <a:cs typeface="Proxima Nova"/>
                <a:sym typeface="Proxima Nova"/>
              </a:rPr>
              <a:t>Spring Data</a:t>
            </a:r>
            <a:endParaRPr sz="25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18"/>
          <p:cNvPicPr preferRelativeResize="0"/>
          <p:nvPr/>
        </p:nvPicPr>
        <p:blipFill rotWithShape="1">
          <a:blip r:embed="rId3">
            <a:alphaModFix/>
          </a:blip>
          <a:srcRect r="71152"/>
          <a:stretch/>
        </p:blipFill>
        <p:spPr>
          <a:xfrm>
            <a:off x="8026848" y="151275"/>
            <a:ext cx="828722" cy="8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8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latin typeface="Proxima Nova"/>
                <a:ea typeface="Proxima Nova"/>
                <a:cs typeface="Proxima Nova"/>
                <a:sym typeface="Proxima Nova"/>
              </a:rPr>
              <a:t>Spring Data JPA</a:t>
            </a:r>
            <a:endParaRPr sz="25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3" name="Google Shape;193;p18"/>
          <p:cNvSpPr txBox="1"/>
          <p:nvPr/>
        </p:nvSpPr>
        <p:spPr>
          <a:xfrm>
            <a:off x="457201" y="1108075"/>
            <a:ext cx="4632000" cy="6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Add the </a:t>
            </a: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Spring Data JPA starter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to our pom.xml file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4" name="Google Shape;194;p18"/>
          <p:cNvSpPr txBox="1"/>
          <p:nvPr/>
        </p:nvSpPr>
        <p:spPr>
          <a:xfrm>
            <a:off x="457200" y="2911625"/>
            <a:ext cx="4444500" cy="4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400" i="0" u="none" strike="noStrike" cap="none">
                <a:latin typeface="Proxima Nova"/>
                <a:ea typeface="Proxima Nova"/>
                <a:cs typeface="Proxima Nova"/>
                <a:sym typeface="Proxima Nova"/>
              </a:rPr>
              <a:t>Sprinkle a </a:t>
            </a:r>
            <a:r>
              <a:rPr lang="en" sz="1400" b="1" i="0" u="none" strike="noStrike" cap="none">
                <a:latin typeface="Proxima Nova"/>
                <a:ea typeface="Proxima Nova"/>
                <a:cs typeface="Proxima Nova"/>
                <a:sym typeface="Proxima Nova"/>
              </a:rPr>
              <a:t>database connector</a:t>
            </a:r>
            <a:r>
              <a:rPr lang="en" sz="1400" i="0" u="none" strike="noStrike" cap="none">
                <a:latin typeface="Proxima Nova"/>
                <a:ea typeface="Proxima Nova"/>
                <a:cs typeface="Proxima Nova"/>
                <a:sym typeface="Proxima Nova"/>
              </a:rPr>
              <a:t> into our pom.xml</a:t>
            </a:r>
            <a:endParaRPr sz="1400" i="0" u="none" strike="noStrike" cap="none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95" name="Google Shape;195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09875" y="3424705"/>
            <a:ext cx="3886200" cy="1117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6" name="Google Shape;196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209875" y="1559540"/>
            <a:ext cx="5626200" cy="850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19"/>
          <p:cNvPicPr preferRelativeResize="0"/>
          <p:nvPr/>
        </p:nvPicPr>
        <p:blipFill rotWithShape="1">
          <a:blip r:embed="rId3">
            <a:alphaModFix/>
          </a:blip>
          <a:srcRect r="71152"/>
          <a:stretch/>
        </p:blipFill>
        <p:spPr>
          <a:xfrm>
            <a:off x="8026848" y="151275"/>
            <a:ext cx="828722" cy="8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19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latin typeface="Proxima Nova"/>
                <a:ea typeface="Proxima Nova"/>
                <a:cs typeface="Proxima Nova"/>
                <a:sym typeface="Proxima Nova"/>
              </a:rPr>
              <a:t>Spring Data REST</a:t>
            </a:r>
            <a:endParaRPr sz="25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3" name="Google Shape;203;p19"/>
          <p:cNvSpPr txBox="1">
            <a:spLocks noGrp="1"/>
          </p:cNvSpPr>
          <p:nvPr>
            <p:ph type="body" idx="1"/>
          </p:nvPr>
        </p:nvSpPr>
        <p:spPr>
          <a:xfrm>
            <a:off x="311700" y="937325"/>
            <a:ext cx="8544000" cy="10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03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Goal is to provide a solid foundation on which to expose </a:t>
            </a:r>
            <a:r>
              <a:rPr lang="en" sz="1800" b="1" i="1" u="sng">
                <a:latin typeface="Proxima Nova"/>
                <a:ea typeface="Proxima Nova"/>
                <a:cs typeface="Proxima Nova"/>
                <a:sym typeface="Proxima Nova"/>
              </a:rPr>
              <a:t>CRUD</a:t>
            </a: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 operations on our </a:t>
            </a:r>
            <a:r>
              <a:rPr lang="en" sz="1800" i="1" u="sng">
                <a:latin typeface="Proxima Nova"/>
                <a:ea typeface="Proxima Nova"/>
                <a:cs typeface="Proxima Nova"/>
                <a:sym typeface="Proxima Nova"/>
              </a:rPr>
              <a:t>repository managing entities</a:t>
            </a: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 using plain </a:t>
            </a:r>
            <a:r>
              <a:rPr lang="en" sz="1800" b="1" i="1" u="sng">
                <a:latin typeface="Proxima Nova"/>
                <a:ea typeface="Proxima Nova"/>
                <a:cs typeface="Proxima Nova"/>
                <a:sym typeface="Proxima Nova"/>
              </a:rPr>
              <a:t>HTTP REST</a:t>
            </a:r>
            <a:r>
              <a:rPr lang="en" sz="1800" b="1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semantics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4" name="Google Shape;204;p19"/>
          <p:cNvSpPr txBox="1"/>
          <p:nvPr/>
        </p:nvSpPr>
        <p:spPr>
          <a:xfrm>
            <a:off x="3749140" y="1969981"/>
            <a:ext cx="5079900" cy="22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5" name="Google Shape;205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66540" y="3398620"/>
            <a:ext cx="5562600" cy="914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06" name="Google Shape;206;p19"/>
          <p:cNvSpPr txBox="1"/>
          <p:nvPr/>
        </p:nvSpPr>
        <p:spPr>
          <a:xfrm>
            <a:off x="457200" y="2769225"/>
            <a:ext cx="5130600" cy="6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400" i="0" u="none" strike="noStrike" cap="none">
                <a:latin typeface="Proxima Nova"/>
                <a:ea typeface="Proxima Nova"/>
                <a:cs typeface="Proxima Nova"/>
                <a:sym typeface="Proxima Nova"/>
              </a:rPr>
              <a:t>Add a dash of Sp</a:t>
            </a:r>
            <a:r>
              <a:rPr lang="en" sz="1400" b="1" i="0" u="none" strike="noStrike" cap="none">
                <a:latin typeface="Proxima Nova"/>
                <a:ea typeface="Proxima Nova"/>
                <a:cs typeface="Proxima Nova"/>
                <a:sym typeface="Proxima Nova"/>
              </a:rPr>
              <a:t>ring Data REST</a:t>
            </a:r>
            <a:r>
              <a:rPr lang="en" sz="1400" i="0" u="none" strike="noStrike" cap="none">
                <a:latin typeface="Proxima Nova"/>
                <a:ea typeface="Proxima Nova"/>
                <a:cs typeface="Proxima Nova"/>
                <a:sym typeface="Proxima Nova"/>
              </a:rPr>
              <a:t> starter into our pom.xml</a:t>
            </a:r>
            <a:endParaRPr sz="1400" i="0" u="none" strike="noStrike" cap="none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20"/>
          <p:cNvPicPr preferRelativeResize="0"/>
          <p:nvPr/>
        </p:nvPicPr>
        <p:blipFill rotWithShape="1">
          <a:blip r:embed="rId3">
            <a:alphaModFix/>
          </a:blip>
          <a:srcRect r="71152"/>
          <a:stretch/>
        </p:blipFill>
        <p:spPr>
          <a:xfrm>
            <a:off x="8026848" y="151275"/>
            <a:ext cx="828722" cy="8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0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latin typeface="Proxima Nova"/>
                <a:ea typeface="Proxima Nova"/>
                <a:cs typeface="Proxima Nova"/>
                <a:sym typeface="Proxima Nova"/>
              </a:rPr>
              <a:t>Spring Data JPA - @Entity &amp; Repository</a:t>
            </a:r>
            <a:endParaRPr sz="25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3" name="Google Shape;213;p20"/>
          <p:cNvSpPr txBox="1"/>
          <p:nvPr/>
        </p:nvSpPr>
        <p:spPr>
          <a:xfrm>
            <a:off x="457200" y="1108075"/>
            <a:ext cx="3307200" cy="4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Annotate your entity class with </a:t>
            </a: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@Entity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4" name="Google Shape;214;p20"/>
          <p:cNvSpPr txBox="1"/>
          <p:nvPr/>
        </p:nvSpPr>
        <p:spPr>
          <a:xfrm>
            <a:off x="457200" y="2980700"/>
            <a:ext cx="45816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Create a </a:t>
            </a: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JPA Repository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to manage our @Entity</a:t>
            </a:r>
            <a:endParaRPr sz="1400" i="0" u="none" strike="noStrike" cap="none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15" name="Google Shape;215;p20"/>
          <p:cNvPicPr preferRelativeResize="0"/>
          <p:nvPr/>
        </p:nvPicPr>
        <p:blipFill rotWithShape="1">
          <a:blip r:embed="rId4">
            <a:alphaModFix/>
          </a:blip>
          <a:srcRect r="5669"/>
          <a:stretch/>
        </p:blipFill>
        <p:spPr>
          <a:xfrm>
            <a:off x="1307525" y="3461500"/>
            <a:ext cx="5757426" cy="32755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6" name="Google Shape;216;p20"/>
          <p:cNvPicPr preferRelativeResize="0"/>
          <p:nvPr/>
        </p:nvPicPr>
        <p:blipFill rotWithShape="1">
          <a:blip r:embed="rId5">
            <a:alphaModFix/>
          </a:blip>
          <a:srcRect t="9007" b="8579"/>
          <a:stretch/>
        </p:blipFill>
        <p:spPr>
          <a:xfrm>
            <a:off x="4032875" y="1108075"/>
            <a:ext cx="2414825" cy="1012125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1"/>
          <p:cNvPicPr preferRelativeResize="0"/>
          <p:nvPr/>
        </p:nvPicPr>
        <p:blipFill rotWithShape="1">
          <a:blip r:embed="rId3">
            <a:alphaModFix/>
          </a:blip>
          <a:srcRect r="71152"/>
          <a:stretch/>
        </p:blipFill>
        <p:spPr>
          <a:xfrm>
            <a:off x="8026848" y="151275"/>
            <a:ext cx="828722" cy="8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1"/>
          <p:cNvSpPr txBox="1"/>
          <p:nvPr/>
        </p:nvSpPr>
        <p:spPr>
          <a:xfrm>
            <a:off x="372525" y="810400"/>
            <a:ext cx="4339500" cy="39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Proxima Nova"/>
              <a:buChar char="●"/>
            </a:pPr>
            <a:r>
              <a:rPr lang="en">
                <a:solidFill>
                  <a:srgbClr val="34302D"/>
                </a:solidFill>
                <a:latin typeface="Proxima Nova"/>
                <a:ea typeface="Proxima Nova"/>
                <a:cs typeface="Proxima Nova"/>
                <a:sym typeface="Proxima Nova"/>
              </a:rPr>
              <a:t>Spring Data REST builds on top of Spring Data repositories, analyzes your application’s domain model and exposes hypermedia-driven HTTP resources for aggregates contained in the model</a:t>
            </a:r>
            <a:endParaRPr>
              <a:solidFill>
                <a:srgbClr val="34302D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>
                <a:solidFill>
                  <a:srgbClr val="34302D"/>
                </a:solidFill>
                <a:latin typeface="Proxima Nova"/>
                <a:ea typeface="Proxima Nova"/>
                <a:cs typeface="Proxima Nova"/>
                <a:sym typeface="Proxima Nova"/>
              </a:rPr>
              <a:t>Spring Data REST makes it easy to build hypermedia-driven REST web services on top of Spring Data repositories</a:t>
            </a:r>
            <a:endParaRPr>
              <a:solidFill>
                <a:srgbClr val="34302D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Proxima Nova"/>
              <a:buChar char="●"/>
            </a:pPr>
            <a:r>
              <a:rPr lang="en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For this repository, Spring Data REST exposes a resource collection at “/cities”</a:t>
            </a:r>
            <a:endParaRPr>
              <a:solidFill>
                <a:schemeClr val="folHlink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4302D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3" name="Google Shape;223;p21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latin typeface="Proxima Nova"/>
                <a:ea typeface="Proxima Nova"/>
                <a:cs typeface="Proxima Nova"/>
                <a:sym typeface="Proxima Nova"/>
              </a:rPr>
              <a:t>Spring Data REST</a:t>
            </a:r>
            <a:endParaRPr sz="25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24" name="Google Shape;224;p21"/>
          <p:cNvPicPr preferRelativeResize="0"/>
          <p:nvPr/>
        </p:nvPicPr>
        <p:blipFill rotWithShape="1">
          <a:blip r:embed="rId4">
            <a:alphaModFix/>
          </a:blip>
          <a:srcRect b="13651"/>
          <a:stretch/>
        </p:blipFill>
        <p:spPr>
          <a:xfrm>
            <a:off x="4777125" y="393699"/>
            <a:ext cx="3249724" cy="4578348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22"/>
          <p:cNvPicPr preferRelativeResize="0"/>
          <p:nvPr/>
        </p:nvPicPr>
        <p:blipFill rotWithShape="1">
          <a:blip r:embed="rId3">
            <a:alphaModFix/>
          </a:blip>
          <a:srcRect r="71152"/>
          <a:stretch/>
        </p:blipFill>
        <p:spPr>
          <a:xfrm>
            <a:off x="8026848" y="151275"/>
            <a:ext cx="828722" cy="8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2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latin typeface="Proxima Nova"/>
                <a:ea typeface="Proxima Nova"/>
                <a:cs typeface="Proxima Nova"/>
                <a:sym typeface="Proxima Nova"/>
              </a:rPr>
              <a:t>Supports Search, findBy*</a:t>
            </a:r>
            <a:endParaRPr sz="25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31" name="Google Shape;23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41375"/>
            <a:ext cx="8839202" cy="3079777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3"/>
          <p:cNvSpPr txBox="1">
            <a:spLocks noGrp="1"/>
          </p:cNvSpPr>
          <p:nvPr>
            <p:ph type="body" idx="1"/>
          </p:nvPr>
        </p:nvSpPr>
        <p:spPr>
          <a:xfrm>
            <a:off x="311700" y="937325"/>
            <a:ext cx="8544000" cy="25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93700" algn="l" rtl="0">
              <a:lnSpc>
                <a:spcPct val="150000"/>
              </a:lnSpc>
              <a:spcBef>
                <a:spcPts val="280"/>
              </a:spcBef>
              <a:spcAft>
                <a:spcPts val="0"/>
              </a:spcAft>
              <a:buSzPts val="2600"/>
              <a:buFont typeface="Proxima Nova"/>
              <a:buAutoNum type="arabicPeriod"/>
            </a:pPr>
            <a:r>
              <a:rPr lang="en" sz="2600">
                <a:latin typeface="Proxima Nova"/>
                <a:ea typeface="Proxima Nova"/>
                <a:cs typeface="Proxima Nova"/>
                <a:sym typeface="Proxima Nova"/>
              </a:rPr>
              <a:t>What is your most common data persistence target?</a:t>
            </a:r>
            <a:endParaRPr sz="26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93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Proxima Nova"/>
              <a:buAutoNum type="arabicPeriod"/>
            </a:pPr>
            <a:r>
              <a:rPr lang="en" sz="2600">
                <a:latin typeface="Proxima Nova"/>
                <a:ea typeface="Proxima Nova"/>
                <a:cs typeface="Proxima Nova"/>
                <a:sym typeface="Proxima Nova"/>
              </a:rPr>
              <a:t>How do you abstract your app from underlying data tier?</a:t>
            </a:r>
            <a:endParaRPr sz="26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93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Proxima Nova"/>
              <a:buAutoNum type="arabicPeriod"/>
            </a:pPr>
            <a:r>
              <a:rPr lang="en" sz="2600">
                <a:latin typeface="Proxima Nova"/>
                <a:ea typeface="Proxima Nova"/>
                <a:cs typeface="Proxima Nova"/>
                <a:sym typeface="Proxima Nova"/>
              </a:rPr>
              <a:t>How do you handle version changes of database in your app?</a:t>
            </a:r>
            <a:endParaRPr sz="26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37" name="Google Shape;237;p23"/>
          <p:cNvPicPr preferRelativeResize="0"/>
          <p:nvPr/>
        </p:nvPicPr>
        <p:blipFill rotWithShape="1">
          <a:blip r:embed="rId3">
            <a:alphaModFix/>
          </a:blip>
          <a:srcRect r="71152"/>
          <a:stretch/>
        </p:blipFill>
        <p:spPr>
          <a:xfrm>
            <a:off x="8026848" y="151275"/>
            <a:ext cx="828722" cy="8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3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latin typeface="Proxima Nova"/>
                <a:ea typeface="Proxima Nova"/>
                <a:cs typeface="Proxima Nova"/>
                <a:sym typeface="Proxima Nova"/>
              </a:rPr>
              <a:t>Questions</a:t>
            </a:r>
            <a:endParaRPr sz="25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24" descr="SiliconValley-01.jpg"/>
          <p:cNvPicPr preferRelativeResize="0"/>
          <p:nvPr/>
        </p:nvPicPr>
        <p:blipFill rotWithShape="1">
          <a:blip r:embed="rId3">
            <a:alphaModFix/>
          </a:blip>
          <a:srcRect t="1976" r="25810" b="3125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4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509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4"/>
          <p:cNvSpPr txBox="1"/>
          <p:nvPr/>
        </p:nvSpPr>
        <p:spPr>
          <a:xfrm>
            <a:off x="668800" y="2538500"/>
            <a:ext cx="7796700" cy="15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253E"/>
                </a:solidFill>
                <a:latin typeface="Proxima Nova"/>
                <a:ea typeface="Proxima Nova"/>
                <a:cs typeface="Proxima Nova"/>
                <a:sym typeface="Proxima Nova"/>
              </a:rPr>
              <a:t>Transforming How The World Builds Software</a:t>
            </a:r>
            <a:endParaRPr sz="2500">
              <a:solidFill>
                <a:srgbClr val="00253E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46" name="Google Shape;246;p24"/>
          <p:cNvCxnSpPr/>
          <p:nvPr/>
        </p:nvCxnSpPr>
        <p:spPr>
          <a:xfrm>
            <a:off x="4202557" y="2323836"/>
            <a:ext cx="7389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47" name="Google Shape;247;p24"/>
          <p:cNvGrpSpPr/>
          <p:nvPr/>
        </p:nvGrpSpPr>
        <p:grpSpPr>
          <a:xfrm>
            <a:off x="3681215" y="1516127"/>
            <a:ext cx="1866239" cy="437131"/>
            <a:chOff x="1841475" y="2392725"/>
            <a:chExt cx="3928925" cy="920275"/>
          </a:xfrm>
        </p:grpSpPr>
        <p:sp>
          <p:nvSpPr>
            <p:cNvPr id="248" name="Google Shape;248;p24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4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4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4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4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4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4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4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" name="Google Shape;256;p24"/>
          <p:cNvSpPr txBox="1"/>
          <p:nvPr/>
        </p:nvSpPr>
        <p:spPr>
          <a:xfrm>
            <a:off x="5133546" y="4782050"/>
            <a:ext cx="3926100" cy="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</a:t>
            </a: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ivotal Presentation Theme v1">
  <a:themeElements>
    <a:clrScheme name="Custom 8">
      <a:dk1>
        <a:srgbClr val="00253E"/>
      </a:dk1>
      <a:lt1>
        <a:srgbClr val="434343"/>
      </a:lt1>
      <a:dk2>
        <a:srgbClr val="999999"/>
      </a:dk2>
      <a:lt2>
        <a:srgbClr val="1AB9A5"/>
      </a:lt2>
      <a:accent1>
        <a:srgbClr val="D5EDEA"/>
      </a:accent1>
      <a:accent2>
        <a:srgbClr val="009FDF"/>
      </a:accent2>
      <a:accent3>
        <a:srgbClr val="0066AB"/>
      </a:accent3>
      <a:accent4>
        <a:srgbClr val="2E3092"/>
      </a:accent4>
      <a:accent5>
        <a:srgbClr val="F27062"/>
      </a:accent5>
      <a:accent6>
        <a:srgbClr val="F7DC5F"/>
      </a:accent6>
      <a:hlink>
        <a:srgbClr val="009FDF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300</Words>
  <Application>Microsoft Macintosh PowerPoint</Application>
  <PresentationFormat>On-screen Show (16:9)</PresentationFormat>
  <Paragraphs>28</Paragraphs>
  <Slides>9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Lato</vt:lpstr>
      <vt:lpstr>Proxima Nova</vt:lpstr>
      <vt:lpstr>Pivotal Presentation Theme v1</vt:lpstr>
      <vt:lpstr>Persistence w/ Spring Data</vt:lpstr>
      <vt:lpstr>Spring Data</vt:lpstr>
      <vt:lpstr>Spring Data JPA</vt:lpstr>
      <vt:lpstr>Spring Data REST</vt:lpstr>
      <vt:lpstr>Spring Data JPA - @Entity &amp; Repository</vt:lpstr>
      <vt:lpstr>Spring Data REST</vt:lpstr>
      <vt:lpstr>Supports Search, findBy*</vt:lpstr>
      <vt:lpstr>Questions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Persistence w/ Spring Data</dc:title>
  <cp:lastModifiedBy>Jeffrey Ellin</cp:lastModifiedBy>
  <cp:revision>1</cp:revision>
  <dcterms:modified xsi:type="dcterms:W3CDTF">2021-07-26T20:51:48Z</dcterms:modified>
</cp:coreProperties>
</file>